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3"/>
  </p:notesMasterIdLst>
  <p:handoutMasterIdLst>
    <p:handoutMasterId r:id="rId24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95C"/>
    <a:srgbClr val="BFC1C2"/>
    <a:srgbClr val="EFB661"/>
    <a:srgbClr val="9ABEAA"/>
    <a:srgbClr val="E6E6E6"/>
    <a:srgbClr val="908CC2"/>
    <a:srgbClr val="D9D9D6"/>
    <a:srgbClr val="B1B3B3"/>
    <a:srgbClr val="DFE0E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72" y="9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58D9-7F5F-6BA7-0995-19E7F42C4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BEE47-F02F-58D3-B5FB-5F5CC970D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142D6-E08E-8269-41E6-9E9040A67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EB551-9182-3FAB-7A77-47CAE04B1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7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4750F-CC8A-E6E7-31BE-EF2A7671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60476-DA01-07DA-E5FB-E2E3FE765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A1C34-76DC-826B-B594-6C72D684A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C90C-35BB-01FC-ADE9-C84FD35BA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3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9309-B3CF-D57D-A52C-F08CC4A9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709BF-DFC0-F07B-697B-6CBE90087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CBE4A-443E-55BD-8FDC-CBDCAC2AE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3B043-E2DC-5E0E-BADE-867174396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58E0-4C32-0C35-1536-373A00DA7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718C4-4C9B-9083-C0E8-8D1B298ED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561F3-9877-D1D7-F8B3-71DC2520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583C2-914C-3BA0-4E76-901D5917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A9AEB-35A5-6DEB-F398-0FAD0E24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42C3E-D646-CDB4-074A-51DFFA80B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D7EB2-6F78-E6AF-7F07-F47C93222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54F5E-05B7-51BE-40A9-41C5833D7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40438-D1DC-4B45-AFC1-5CC91D90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59C4E-A330-CBAE-F4D1-69707C5F7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8B929-5C7A-32AA-4F96-1EE6918AE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B904A-ECEF-A476-B008-D897941DA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4C7B4-FAD9-8AD7-C634-5E9FFEAE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C4ED3-88BB-6D71-0CB3-1EEFEC770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527B-4E45-D9FA-6B71-5742AA8BD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A9E53-83DE-B8A9-6838-14D78B562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7CCA-FDE2-822D-4A6E-0FF74A31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0BA29-A707-35D0-37C0-B988C5CB4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7AAD9-45BB-6820-2B17-A0183C4CC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40D6D-4473-5270-F952-3E50E9FDF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A6866-7817-E258-F5B2-CC842998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3F29F-1A26-BD48-423E-4E3AD2520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71671-1BAC-0A2D-359D-1F7AD3FEA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3A812-D26F-6EF0-58C9-8ADCC4775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0F9A-9EC9-447F-8DBB-2D642A6A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18F0A-7F24-CBF4-A781-E941BDBA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4C65E-3163-1B30-DCAB-4E730CA84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208C2-5BE3-4A3E-BCD0-0DB64B80C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CFC17-4DD3-52AB-EA04-B8B8F37A2425}"/>
              </a:ext>
            </a:extLst>
          </p:cNvPr>
          <p:cNvSpPr txBox="1"/>
          <p:nvPr/>
        </p:nvSpPr>
        <p:spPr>
          <a:xfrm>
            <a:off x="6591631" y="5313257"/>
            <a:ext cx="496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by: SHAIK MOHAMMED JUNAID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83C3-73C5-C6F9-14C6-202A5DE8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146AF-3369-9AD5-E2AA-518FFF66A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E87A149-67D8-A413-D085-81DCECBC6123}"/>
              </a:ext>
            </a:extLst>
          </p:cNvPr>
          <p:cNvSpPr/>
          <p:nvPr/>
        </p:nvSpPr>
        <p:spPr>
          <a:xfrm>
            <a:off x="656630" y="335344"/>
            <a:ext cx="9339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Rubik's Cube Solver: Quick Pitch</a:t>
            </a:r>
            <a:endParaRPr lang="en-US" sz="36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7BC3E3AB-9763-239D-8924-931283A29DBF}"/>
              </a:ext>
            </a:extLst>
          </p:cNvPr>
          <p:cNvSpPr/>
          <p:nvPr/>
        </p:nvSpPr>
        <p:spPr>
          <a:xfrm>
            <a:off x="656630" y="1297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 Solved: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Demystifies Rubik's Cube complexity with an intuitive, efficient solver.</a:t>
            </a:r>
            <a:endParaRPr lang="en-US" sz="17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E817B39-5871-6BD5-2DFB-6E5B5A7682CF}"/>
              </a:ext>
            </a:extLst>
          </p:cNvPr>
          <p:cNvSpPr/>
          <p:nvPr/>
        </p:nvSpPr>
        <p:spPr>
          <a:xfrm>
            <a:off x="656630" y="1739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 Core: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Leverages Kociemba's algorithm, Python, and Tkinter for robust performance.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A18FD596-3215-C369-9D97-B20E3635865F}"/>
              </a:ext>
            </a:extLst>
          </p:cNvPr>
          <p:cNvSpPr/>
          <p:nvPr/>
        </p:nvSpPr>
        <p:spPr>
          <a:xfrm>
            <a:off x="656630" y="2181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Animated step-by-step solutions, user-friendly GUI, and ultra-fast solving.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EE6F7B9-7C13-3D21-2830-B1887D241D20}"/>
              </a:ext>
            </a:extLst>
          </p:cNvPr>
          <p:cNvSpPr/>
          <p:nvPr/>
        </p:nvSpPr>
        <p:spPr>
          <a:xfrm>
            <a:off x="656630" y="26238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Advantage: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Optimal solutions (18-20 moves) in under 30ms, highly modular and extensible.</a:t>
            </a:r>
            <a:endParaRPr lang="en-US" sz="17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B17EBAA2-D518-23D4-2A99-F1F4B49098D8}"/>
              </a:ext>
            </a:extLst>
          </p:cNvPr>
          <p:cNvSpPr/>
          <p:nvPr/>
        </p:nvSpPr>
        <p:spPr>
          <a:xfrm>
            <a:off x="656630" y="3066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Vision: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QR input, 3D web viewer, and multi-cube support for expanded functionality.</a:t>
            </a:r>
            <a:endParaRPr lang="en-US" sz="175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12D1B7C-552E-0031-34EB-93D01F8055ED}"/>
              </a:ext>
            </a:extLst>
          </p:cNvPr>
          <p:cNvSpPr/>
          <p:nvPr/>
        </p:nvSpPr>
        <p:spPr>
          <a:xfrm>
            <a:off x="656630" y="4193907"/>
            <a:ext cx="112305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showcases a perfect blend of advanced algorithms and practical implementation, ready for real-world application.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3763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834-25A1-FB2F-7427-E723C743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4E16-6AAD-A158-45EE-49E73E0E6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3CA721DF-F0B5-3999-A4AF-B56BB62D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" y="1501496"/>
            <a:ext cx="7496556" cy="4528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D0FDF-3C47-3A85-AF80-F9184BFAAEB1}"/>
              </a:ext>
            </a:extLst>
          </p:cNvPr>
          <p:cNvSpPr txBox="1"/>
          <p:nvPr/>
        </p:nvSpPr>
        <p:spPr>
          <a:xfrm>
            <a:off x="2113788" y="427778"/>
            <a:ext cx="6993636" cy="145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Working/output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888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EA371-A647-4A51-7C4E-872B21E1C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9F23C-D74A-6716-2172-B646E0AEC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28" name="Picture 4" descr="0914 Thank You Note With Blue Pen On ...">
            <a:extLst>
              <a:ext uri="{FF2B5EF4-FFF2-40B4-BE49-F238E27FC236}">
                <a16:creationId xmlns:a16="http://schemas.microsoft.com/office/drawing/2014/main" id="{6EDBF65D-7A0A-F8BA-9EE2-10A35E13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807"/>
            <a:ext cx="12191999" cy="51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FF3D-934D-2E2E-591A-2937ECCD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>
            <a:extLst>
              <a:ext uri="{FF2B5EF4-FFF2-40B4-BE49-F238E27FC236}">
                <a16:creationId xmlns:a16="http://schemas.microsoft.com/office/drawing/2014/main" id="{A0EB650D-7C49-22FB-A158-EF106B39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9084" y="319515"/>
            <a:ext cx="4192916" cy="653848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4C506-D5D3-F218-B7EB-471314F39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0" name="Title 448">
            <a:extLst>
              <a:ext uri="{FF2B5EF4-FFF2-40B4-BE49-F238E27FC236}">
                <a16:creationId xmlns:a16="http://schemas.microsoft.com/office/drawing/2014/main" id="{18BFD2C0-0917-8D56-E3C1-32D6D570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Enigma of the Rubik's Cube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1527016-ECDA-DE76-AEA7-5485DA917634}"/>
              </a:ext>
            </a:extLst>
          </p:cNvPr>
          <p:cNvSpPr/>
          <p:nvPr/>
        </p:nvSpPr>
        <p:spPr>
          <a:xfrm>
            <a:off x="363153" y="1058370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1AAB427-A3A7-1499-EA03-A4C40D0D5743}"/>
              </a:ext>
            </a:extLst>
          </p:cNvPr>
          <p:cNvSpPr/>
          <p:nvPr/>
        </p:nvSpPr>
        <p:spPr>
          <a:xfrm>
            <a:off x="363153" y="3766876"/>
            <a:ext cx="907256" cy="2032754"/>
          </a:xfrm>
          <a:prstGeom prst="roundRect">
            <a:avLst>
              <a:gd name="adj" fmla="val 360022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1058260-A698-FF68-9312-0EFB84C24CC9}"/>
              </a:ext>
            </a:extLst>
          </p:cNvPr>
          <p:cNvSpPr/>
          <p:nvPr/>
        </p:nvSpPr>
        <p:spPr>
          <a:xfrm>
            <a:off x="1585544" y="1292714"/>
            <a:ext cx="386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Combinatorial Challenge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B92A5DB-7348-8224-1131-B6979FA4A7EF}"/>
              </a:ext>
            </a:extLst>
          </p:cNvPr>
          <p:cNvSpPr/>
          <p:nvPr/>
        </p:nvSpPr>
        <p:spPr>
          <a:xfrm>
            <a:off x="685799" y="1866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F6493B8-FCF6-1EB0-33D8-B2688812E00E}"/>
              </a:ext>
            </a:extLst>
          </p:cNvPr>
          <p:cNvSpPr/>
          <p:nvPr/>
        </p:nvSpPr>
        <p:spPr>
          <a:xfrm>
            <a:off x="685799" y="4686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</a:rPr>
              <a:t>2</a:t>
            </a:r>
            <a:endParaRPr lang="en-US" sz="265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CD1094A4-D719-E282-3F81-585E8FD8B016}"/>
              </a:ext>
            </a:extLst>
          </p:cNvPr>
          <p:cNvSpPr/>
          <p:nvPr/>
        </p:nvSpPr>
        <p:spPr>
          <a:xfrm>
            <a:off x="1576734" y="3901916"/>
            <a:ext cx="2969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Barrier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8589122-84B0-56D2-DA06-D63ED604B59B}"/>
              </a:ext>
            </a:extLst>
          </p:cNvPr>
          <p:cNvSpPr/>
          <p:nvPr/>
        </p:nvSpPr>
        <p:spPr>
          <a:xfrm>
            <a:off x="1576734" y="1747390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Rubik's Cube boasts over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4.3 x 10^19 possible permutations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making manual solving incredibly complex and time-consuming for beginners.</a:t>
            </a:r>
            <a:endParaRPr lang="en-US" sz="17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0632E8FF-2DE7-2F53-96BE-CC1DB38F95E6}"/>
              </a:ext>
            </a:extLst>
          </p:cNvPr>
          <p:cNvSpPr/>
          <p:nvPr/>
        </p:nvSpPr>
        <p:spPr>
          <a:xfrm>
            <a:off x="1576734" y="4431758"/>
            <a:ext cx="64223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find the cube daunting, leading to frustration. Our solver aims to demystify the process, making it accessible to everyone.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803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2CAC-6D6A-1DA4-ED18-035FE685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93E60-8058-BADF-7809-C3DDE5452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58ECAC4-6D48-F672-9B2F-54488AF62C87}"/>
              </a:ext>
            </a:extLst>
          </p:cNvPr>
          <p:cNvSpPr/>
          <p:nvPr/>
        </p:nvSpPr>
        <p:spPr>
          <a:xfrm>
            <a:off x="728805" y="253984"/>
            <a:ext cx="879586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Solution Architecture: Kociemba's Algorithm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03137BA-4F7A-5350-C5C5-1E7D46305E04}"/>
              </a:ext>
            </a:extLst>
          </p:cNvPr>
          <p:cNvSpPr/>
          <p:nvPr/>
        </p:nvSpPr>
        <p:spPr>
          <a:xfrm>
            <a:off x="728805" y="928806"/>
            <a:ext cx="13555980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 the renowned </a:t>
            </a:r>
            <a:r>
              <a:rPr lang="en-US" sz="1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Kociemba's Two-Phase Algorithm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known for its efficiency in finding near-optimal solutions.</a:t>
            </a:r>
            <a:endParaRPr lang="en-US" sz="1200" dirty="0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5E3038F1-AFA6-04A6-0727-83C7D749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01" y="733568"/>
            <a:ext cx="7119465" cy="6393405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B39BCC64-2505-700F-D6CB-D28CA50C0191}"/>
              </a:ext>
            </a:extLst>
          </p:cNvPr>
          <p:cNvSpPr/>
          <p:nvPr/>
        </p:nvSpPr>
        <p:spPr>
          <a:xfrm>
            <a:off x="2171620" y="2475874"/>
            <a:ext cx="2955115" cy="762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1: Reduce to G1</a:t>
            </a:r>
            <a:endParaRPr lang="en-US" sz="1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D4E5D8E-A9E5-8094-FE04-B5ACFC2E95CF}"/>
              </a:ext>
            </a:extLst>
          </p:cNvPr>
          <p:cNvSpPr/>
          <p:nvPr/>
        </p:nvSpPr>
        <p:spPr>
          <a:xfrm>
            <a:off x="6565135" y="2975257"/>
            <a:ext cx="2862132" cy="762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2: Solve G1 to Complete</a:t>
            </a:r>
            <a:endParaRPr lang="en-US" sz="13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9E44A37-7B2A-C6CA-2682-23B384A10F6C}"/>
              </a:ext>
            </a:extLst>
          </p:cNvPr>
          <p:cNvSpPr/>
          <p:nvPr/>
        </p:nvSpPr>
        <p:spPr>
          <a:xfrm>
            <a:off x="4533867" y="5632359"/>
            <a:ext cx="2862132" cy="3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Transition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2277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9A2DB-4AE5-88CA-15CE-B20880A14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3B980-62D4-4C73-FBDD-F2AE5842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E2619E3-005C-D192-9BF1-87C3C5FCE3D6}"/>
              </a:ext>
            </a:extLst>
          </p:cNvPr>
          <p:cNvSpPr/>
          <p:nvPr/>
        </p:nvSpPr>
        <p:spPr>
          <a:xfrm>
            <a:off x="675353" y="300037"/>
            <a:ext cx="10005180" cy="35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Details: Python &amp; Tkinter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0A95E9B-8D47-E9EE-9D0B-959BF88AD7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9620" y="2237303"/>
            <a:ext cx="6435685" cy="2331006"/>
          </a:xfrm>
          <a:prstGeom prst="roundRect">
            <a:avLst>
              <a:gd name="adj" fmla="val 6276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C992D33-FE52-354D-3500-CB2FEC80ECB3}"/>
              </a:ext>
            </a:extLst>
          </p:cNvPr>
          <p:cNvSpPr>
            <a:spLocks/>
          </p:cNvSpPr>
          <p:nvPr/>
        </p:nvSpPr>
        <p:spPr>
          <a:xfrm>
            <a:off x="307896" y="1437263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20E8F9A-BEE7-C313-633F-9AC5DACD5622}"/>
              </a:ext>
            </a:extLst>
          </p:cNvPr>
          <p:cNvSpPr>
            <a:spLocks/>
          </p:cNvSpPr>
          <p:nvPr/>
        </p:nvSpPr>
        <p:spPr>
          <a:xfrm>
            <a:off x="3195876" y="1137940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AF8FCA4-C707-A6CC-DE35-3BA28758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58" y="1302842"/>
            <a:ext cx="263843" cy="329803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EBA2E7C3-32AA-6971-E9E6-B32651854553}"/>
              </a:ext>
            </a:extLst>
          </p:cNvPr>
          <p:cNvSpPr/>
          <p:nvPr/>
        </p:nvSpPr>
        <p:spPr>
          <a:xfrm>
            <a:off x="447080" y="18542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 Foundation</a:t>
            </a:r>
            <a:endParaRPr lang="en-US" sz="21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501BFA9-B14B-64EF-BFC7-88D36435561A}"/>
              </a:ext>
            </a:extLst>
          </p:cNvPr>
          <p:cNvSpPr/>
          <p:nvPr/>
        </p:nvSpPr>
        <p:spPr>
          <a:xfrm>
            <a:off x="426184" y="2367047"/>
            <a:ext cx="4749131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logic is implemented in Python, ensuring rapid development and compatibility across various platforms.</a:t>
            </a:r>
            <a:endParaRPr lang="en-US" sz="17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99C0E78-2E17-689F-9CEB-BCF48BDDE88D}"/>
              </a:ext>
            </a:extLst>
          </p:cNvPr>
          <p:cNvSpPr/>
          <p:nvPr/>
        </p:nvSpPr>
        <p:spPr>
          <a:xfrm>
            <a:off x="5558434" y="1437263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589ED5D-F01C-2C8D-2BE4-F244434A7F84}"/>
              </a:ext>
            </a:extLst>
          </p:cNvPr>
          <p:cNvSpPr/>
          <p:nvPr/>
        </p:nvSpPr>
        <p:spPr>
          <a:xfrm>
            <a:off x="8446414" y="1137940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CF105BE0-C96C-B971-D53B-B14E7506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96" y="1302842"/>
            <a:ext cx="263843" cy="329803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0B015E8C-8750-DB5F-45A6-E63D9389F4AC}"/>
              </a:ext>
            </a:extLst>
          </p:cNvPr>
          <p:cNvSpPr/>
          <p:nvPr/>
        </p:nvSpPr>
        <p:spPr>
          <a:xfrm>
            <a:off x="6357224" y="184561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Kociemba Library</a:t>
            </a:r>
            <a:endParaRPr lang="en-US" sz="21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F4E4D377-387E-47E4-5234-391560F3609A}"/>
              </a:ext>
            </a:extLst>
          </p:cNvPr>
          <p:cNvSpPr/>
          <p:nvPr/>
        </p:nvSpPr>
        <p:spPr>
          <a:xfrm>
            <a:off x="6357224" y="2222366"/>
            <a:ext cx="5139908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the highly optimised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kociemba library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provides the powerful solving algorithm at the heart of our solution.</a:t>
            </a:r>
            <a:endParaRPr lang="en-US" sz="17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4FABE1F-D38C-0C48-04A3-92E186117CDE}"/>
              </a:ext>
            </a:extLst>
          </p:cNvPr>
          <p:cNvSpPr/>
          <p:nvPr/>
        </p:nvSpPr>
        <p:spPr>
          <a:xfrm>
            <a:off x="307896" y="3940416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32A5DF49-F5CC-C8EE-A353-A299C71B746C}"/>
              </a:ext>
            </a:extLst>
          </p:cNvPr>
          <p:cNvSpPr/>
          <p:nvPr/>
        </p:nvSpPr>
        <p:spPr>
          <a:xfrm>
            <a:off x="3195876" y="3641092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35F6472-DB7A-A39B-73B7-1A7B1B4EA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758" y="3805994"/>
            <a:ext cx="263843" cy="329803"/>
          </a:xfrm>
          <a:prstGeom prst="rect">
            <a:avLst/>
          </a:prstGeom>
        </p:spPr>
      </p:pic>
      <p:sp>
        <p:nvSpPr>
          <p:cNvPr id="20" name="Text 14">
            <a:extLst>
              <a:ext uri="{FF2B5EF4-FFF2-40B4-BE49-F238E27FC236}">
                <a16:creationId xmlns:a16="http://schemas.microsoft.com/office/drawing/2014/main" id="{4C47D5AB-2509-F6E3-D629-3FDA1869A66F}"/>
              </a:ext>
            </a:extLst>
          </p:cNvPr>
          <p:cNvSpPr/>
          <p:nvPr/>
        </p:nvSpPr>
        <p:spPr>
          <a:xfrm>
            <a:off x="447080" y="430419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Cube Class</a:t>
            </a:r>
            <a:endParaRPr lang="en-US" sz="215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62059CFE-1634-8898-4B7D-750F8B7E25BC}"/>
              </a:ext>
            </a:extLst>
          </p:cNvPr>
          <p:cNvSpPr/>
          <p:nvPr/>
        </p:nvSpPr>
        <p:spPr>
          <a:xfrm>
            <a:off x="447080" y="4760507"/>
            <a:ext cx="4728235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custom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Cube class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manages cube states, applies moves, and simulates rotations, forming the backbone of the solver's interaction with the algorithm.</a:t>
            </a:r>
            <a:endParaRPr lang="en-US" sz="170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C207A2AE-569B-55CF-C734-07CAE9DA4578}"/>
              </a:ext>
            </a:extLst>
          </p:cNvPr>
          <p:cNvSpPr/>
          <p:nvPr/>
        </p:nvSpPr>
        <p:spPr>
          <a:xfrm>
            <a:off x="5558434" y="3936917"/>
            <a:ext cx="6435685" cy="121920"/>
          </a:xfrm>
          <a:prstGeom prst="roundRect">
            <a:avLst>
              <a:gd name="adj" fmla="val 16233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3FF06533-A128-8AA7-EA50-3E78E1C44213}"/>
              </a:ext>
            </a:extLst>
          </p:cNvPr>
          <p:cNvSpPr/>
          <p:nvPr/>
        </p:nvSpPr>
        <p:spPr>
          <a:xfrm>
            <a:off x="8446414" y="3637593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F77E46B6-B83C-5283-EBE2-DFC90104E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296" y="3802495"/>
            <a:ext cx="263843" cy="329803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18A4408F-CB18-2231-6EA1-E581ECBDA692}"/>
              </a:ext>
            </a:extLst>
          </p:cNvPr>
          <p:cNvSpPr/>
          <p:nvPr/>
        </p:nvSpPr>
        <p:spPr>
          <a:xfrm>
            <a:off x="6357224" y="437528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Tkinter GUI</a:t>
            </a:r>
            <a:endParaRPr lang="en-US" sz="215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DA99B146-1867-3005-189F-56FD61E33E6B}"/>
              </a:ext>
            </a:extLst>
          </p:cNvPr>
          <p:cNvSpPr/>
          <p:nvPr/>
        </p:nvSpPr>
        <p:spPr>
          <a:xfrm>
            <a:off x="6357225" y="4906843"/>
            <a:ext cx="5139908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graphical interface built with </a:t>
            </a:r>
            <a:r>
              <a:rPr lang="en-US" sz="17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Tkinter</a:t>
            </a: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allows for intuitive interaction, from inputting scrambles to visualising solutions.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5214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F7C7-AF4D-B700-7730-9BB02F37D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2DFFE-CED0-9277-F32B-D0B68E5BF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2E4B5FB-0F8F-8093-E9E5-E8EB5CB55376}"/>
              </a:ext>
            </a:extLst>
          </p:cNvPr>
          <p:cNvSpPr/>
          <p:nvPr/>
        </p:nvSpPr>
        <p:spPr>
          <a:xfrm>
            <a:off x="699522" y="173087"/>
            <a:ext cx="103109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Features for Enhanced User Experience</a:t>
            </a:r>
            <a:endParaRPr lang="en-US" sz="32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EC8F7AD-FA9B-C1AB-BC98-1B26EA80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2" y="1250424"/>
            <a:ext cx="680442" cy="680442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37D60A4-4AE4-0D90-2F98-7C9C9C600238}"/>
              </a:ext>
            </a:extLst>
          </p:cNvPr>
          <p:cNvSpPr/>
          <p:nvPr/>
        </p:nvSpPr>
        <p:spPr>
          <a:xfrm>
            <a:off x="699522" y="2077384"/>
            <a:ext cx="2843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Animated Solutions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B936BD4-C419-5BE1-70EC-3FF69F7D90C8}"/>
              </a:ext>
            </a:extLst>
          </p:cNvPr>
          <p:cNvSpPr/>
          <p:nvPr/>
        </p:nvSpPr>
        <p:spPr>
          <a:xfrm>
            <a:off x="699522" y="2709638"/>
            <a:ext cx="337285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each cube rotation in a smooth, step-by-step animation demystifying the solving process.</a:t>
            </a:r>
            <a:endParaRPr lang="en-US" sz="17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EFB2F4F-29CF-850F-6777-5E8E578C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488" y="1861281"/>
            <a:ext cx="680442" cy="680442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22F461DA-736E-3393-F0E5-78C8F4CBD99B}"/>
              </a:ext>
            </a:extLst>
          </p:cNvPr>
          <p:cNvSpPr/>
          <p:nvPr/>
        </p:nvSpPr>
        <p:spPr>
          <a:xfrm>
            <a:off x="4412600" y="2812360"/>
            <a:ext cx="3193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Intuitive GUI Controls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BE93B49-6CBB-CBE2-2252-807799E113E8}"/>
              </a:ext>
            </a:extLst>
          </p:cNvPr>
          <p:cNvSpPr/>
          <p:nvPr/>
        </p:nvSpPr>
        <p:spPr>
          <a:xfrm>
            <a:off x="4412601" y="3269060"/>
            <a:ext cx="38071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Effortlessly Scramble, Solve and Reset the cube using clearly labelled buttons for a seamless experience.</a:t>
            </a:r>
            <a:endParaRPr lang="en-US" sz="17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5C089B1D-A4DB-75CE-B0BA-5E2EF4D2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972" y="2541723"/>
            <a:ext cx="680442" cy="680442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6E24BD17-DFD2-9FBF-62BE-8EF321DB72AC}"/>
              </a:ext>
            </a:extLst>
          </p:cNvPr>
          <p:cNvSpPr/>
          <p:nvPr/>
        </p:nvSpPr>
        <p:spPr>
          <a:xfrm>
            <a:off x="8219745" y="3251835"/>
            <a:ext cx="3807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Step-by-Step Visualisation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97826331-E951-F3CA-DAD9-F34BEDE1978C}"/>
              </a:ext>
            </a:extLst>
          </p:cNvPr>
          <p:cNvSpPr/>
          <p:nvPr/>
        </p:nvSpPr>
        <p:spPr>
          <a:xfrm>
            <a:off x="8317855" y="3755439"/>
            <a:ext cx="37090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the solution move-by-move, ideal for learning the algorithm or understanding complex sequences.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2543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96DB2-A8D9-D502-D933-F61A399F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3699-4943-2511-41F5-7C0A0ADC8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8FB3C1E-2EF4-3DF8-E5A5-B760939098A9}"/>
              </a:ext>
            </a:extLst>
          </p:cNvPr>
          <p:cNvSpPr/>
          <p:nvPr/>
        </p:nvSpPr>
        <p:spPr>
          <a:xfrm>
            <a:off x="651986" y="227171"/>
            <a:ext cx="1095174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Competitive Advantage: Speed and Optimisation</a:t>
            </a:r>
            <a:endParaRPr lang="en-US" sz="3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5921795-FF39-C39D-A6CB-6BA7B44A59F1}"/>
              </a:ext>
            </a:extLst>
          </p:cNvPr>
          <p:cNvSpPr/>
          <p:nvPr/>
        </p:nvSpPr>
        <p:spPr>
          <a:xfrm>
            <a:off x="97810" y="1644729"/>
            <a:ext cx="5077506" cy="206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18-20</a:t>
            </a:r>
            <a:endParaRPr lang="en-US" sz="36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933AA838-6251-43C6-98E3-25F72A5B82DA}"/>
              </a:ext>
            </a:extLst>
          </p:cNvPr>
          <p:cNvSpPr/>
          <p:nvPr/>
        </p:nvSpPr>
        <p:spPr>
          <a:xfrm>
            <a:off x="1218945" y="2404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Optimal Moves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30EBA2E7-8AC6-1F43-7C3A-46DD01B5A218}"/>
              </a:ext>
            </a:extLst>
          </p:cNvPr>
          <p:cNvSpPr/>
          <p:nvPr/>
        </p:nvSpPr>
        <p:spPr>
          <a:xfrm>
            <a:off x="393193" y="2925617"/>
            <a:ext cx="5513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solver consistently finds solutions in an impressive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18-20 moves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adhering closely to optimal paths.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780A007-7D07-906B-D89F-60C997B60E72}"/>
              </a:ext>
            </a:extLst>
          </p:cNvPr>
          <p:cNvSpPr/>
          <p:nvPr/>
        </p:nvSpPr>
        <p:spPr>
          <a:xfrm>
            <a:off x="6014264" y="1644729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30ms</a:t>
            </a:r>
            <a:endParaRPr lang="en-US" sz="36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7995CE6-982C-ECDE-F0A5-649CB8F8F9E6}"/>
              </a:ext>
            </a:extLst>
          </p:cNvPr>
          <p:cNvSpPr/>
          <p:nvPr/>
        </p:nvSpPr>
        <p:spPr>
          <a:xfrm>
            <a:off x="7841671" y="2404477"/>
            <a:ext cx="2885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Blazing Fast Solving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46B86007-EE71-4156-3DE0-CF1CF41EF8F7}"/>
              </a:ext>
            </a:extLst>
          </p:cNvPr>
          <p:cNvSpPr/>
          <p:nvPr/>
        </p:nvSpPr>
        <p:spPr>
          <a:xfrm>
            <a:off x="6014264" y="2925616"/>
            <a:ext cx="6025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algorithm computes solutions in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 30 milliseconds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providing near-instant results.</a:t>
            </a:r>
            <a:endParaRPr lang="en-US" sz="17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A65F595C-4EAF-D471-E6AB-CE9A04F94414}"/>
              </a:ext>
            </a:extLst>
          </p:cNvPr>
          <p:cNvSpPr/>
          <p:nvPr/>
        </p:nvSpPr>
        <p:spPr>
          <a:xfrm>
            <a:off x="393193" y="47508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unparalleled speed and solution quality are key differentiators, making our solver a leading solution in its class.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85967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053D-A463-953A-F8C2-F5E9061D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1FB9A-6409-0186-88EC-B1344F574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F817EE6-CDDE-F978-7453-D94B9E9C5729}"/>
              </a:ext>
            </a:extLst>
          </p:cNvPr>
          <p:cNvSpPr/>
          <p:nvPr/>
        </p:nvSpPr>
        <p:spPr>
          <a:xfrm>
            <a:off x="857798" y="226457"/>
            <a:ext cx="931395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Versatility and </a:t>
            </a:r>
            <a:r>
              <a:rPr lang="en-US" sz="360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Extendability</a:t>
            </a:r>
            <a:endParaRPr lang="en-US" sz="3600" dirty="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8733B14-5696-47A5-1034-91DD79CB869E}"/>
              </a:ext>
            </a:extLst>
          </p:cNvPr>
          <p:cNvSpPr/>
          <p:nvPr/>
        </p:nvSpPr>
        <p:spPr>
          <a:xfrm>
            <a:off x="1875139" y="1179864"/>
            <a:ext cx="3664744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74CA3BE-80AA-72C8-F429-048E60CF7151}"/>
              </a:ext>
            </a:extLst>
          </p:cNvPr>
          <p:cNvSpPr/>
          <p:nvPr/>
        </p:nvSpPr>
        <p:spPr>
          <a:xfrm>
            <a:off x="2101953" y="140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234560B-4072-4069-239A-243E3F86003D}"/>
              </a:ext>
            </a:extLst>
          </p:cNvPr>
          <p:cNvSpPr/>
          <p:nvPr/>
        </p:nvSpPr>
        <p:spPr>
          <a:xfrm>
            <a:off x="2101953" y="1897097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architecture is highly modular, allowing for easy integration of new features or alternative algorithms.</a:t>
            </a:r>
            <a:endParaRPr lang="en-US" sz="1750" dirty="0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1F278904-2634-C447-7539-40979A352E50}"/>
              </a:ext>
            </a:extLst>
          </p:cNvPr>
          <p:cNvSpPr/>
          <p:nvPr/>
        </p:nvSpPr>
        <p:spPr>
          <a:xfrm>
            <a:off x="6425184" y="1179864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183D14CE-E548-6169-F492-A059F9CE0459}"/>
              </a:ext>
            </a:extLst>
          </p:cNvPr>
          <p:cNvSpPr/>
          <p:nvPr/>
        </p:nvSpPr>
        <p:spPr>
          <a:xfrm>
            <a:off x="6651998" y="140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Hackathon Ready</a:t>
            </a:r>
            <a:endParaRPr lang="en-US" sz="22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1CF318DA-16A9-5C5B-9C55-ECF8A640CE98}"/>
              </a:ext>
            </a:extLst>
          </p:cNvPr>
          <p:cNvSpPr/>
          <p:nvPr/>
        </p:nvSpPr>
        <p:spPr>
          <a:xfrm>
            <a:off x="6651998" y="1897097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with hackathon constraints in mind, the project is robust, functional, and ready for further rapid iteration.</a:t>
            </a:r>
            <a:endParaRPr lang="en-US" sz="175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46F132D4-1F7D-0CEC-9E2C-052F16CDFFE8}"/>
              </a:ext>
            </a:extLst>
          </p:cNvPr>
          <p:cNvSpPr/>
          <p:nvPr/>
        </p:nvSpPr>
        <p:spPr>
          <a:xfrm>
            <a:off x="2194608" y="4160625"/>
            <a:ext cx="7556421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50C5EEE8-FFE3-B91D-1C86-7FA98103F946}"/>
              </a:ext>
            </a:extLst>
          </p:cNvPr>
          <p:cNvSpPr/>
          <p:nvPr/>
        </p:nvSpPr>
        <p:spPr>
          <a:xfrm>
            <a:off x="2648236" y="4418319"/>
            <a:ext cx="2995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Extendable Platform</a:t>
            </a:r>
            <a:endParaRPr lang="en-US" sz="2200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3621E728-A488-42FE-E1EC-24D2B2C9BAB5}"/>
              </a:ext>
            </a:extLst>
          </p:cNvPr>
          <p:cNvSpPr/>
          <p:nvPr/>
        </p:nvSpPr>
        <p:spPr>
          <a:xfrm>
            <a:off x="2648236" y="4908738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clear codebase and well-defined interfaces facilitate future expansions, ensuring long-term usability and development potential.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9656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FC091-D2CE-966C-AE36-26C9E1D76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8AA0A-AE3C-2B1C-1A4E-D369615FF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A667F5A-7304-8D9F-B269-65AD537921A8}"/>
              </a:ext>
            </a:extLst>
          </p:cNvPr>
          <p:cNvSpPr/>
          <p:nvPr/>
        </p:nvSpPr>
        <p:spPr>
          <a:xfrm>
            <a:off x="793790" y="335344"/>
            <a:ext cx="10176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Scope: Enhancing the Solver</a:t>
            </a:r>
            <a:endParaRPr lang="en-US" sz="36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1A694CC-0EFD-27AF-D43D-576C4F6A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40" y="1535787"/>
            <a:ext cx="2919483" cy="907256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A38C1084-3081-3A76-379E-8E01A79A05CA}"/>
              </a:ext>
            </a:extLst>
          </p:cNvPr>
          <p:cNvSpPr/>
          <p:nvPr/>
        </p:nvSpPr>
        <p:spPr>
          <a:xfrm>
            <a:off x="1619454" y="2669857"/>
            <a:ext cx="1903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QR Scanner Input</a:t>
            </a:r>
            <a:endParaRPr lang="en-US" sz="22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331D34D9-FBEE-7792-4C9C-4AD6DEE9051B}"/>
              </a:ext>
            </a:extLst>
          </p:cNvPr>
          <p:cNvSpPr/>
          <p:nvPr/>
        </p:nvSpPr>
        <p:spPr>
          <a:xfrm>
            <a:off x="1619454" y="3160276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a QR code scanner for quick and effortless cube state input, streamlining the user experience.</a:t>
            </a:r>
            <a:endParaRPr lang="en-US" sz="1750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17E9826E-3BAE-0ED9-036D-7F28FC1A1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816" y="1535787"/>
            <a:ext cx="2919483" cy="907256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F996EE0E-9F84-197A-CFD7-978D6E875356}"/>
              </a:ext>
            </a:extLst>
          </p:cNvPr>
          <p:cNvSpPr/>
          <p:nvPr/>
        </p:nvSpPr>
        <p:spPr>
          <a:xfrm>
            <a:off x="4838630" y="2669857"/>
            <a:ext cx="1903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3D Web Viewer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CC0E5FC-2605-8FD2-3DCE-B384BD703049}"/>
              </a:ext>
            </a:extLst>
          </p:cNvPr>
          <p:cNvSpPr/>
          <p:nvPr/>
        </p:nvSpPr>
        <p:spPr>
          <a:xfrm>
            <a:off x="4838630" y="3160276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sophisticated 3D web-based visualiser for a more immersive and interactive cube animation.</a:t>
            </a:r>
            <a:endParaRPr lang="en-US" sz="1750" dirty="0"/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6207E1BA-6644-EE31-57CD-809FC41C4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992" y="1535382"/>
            <a:ext cx="2919483" cy="907256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03B83244-A974-441D-1B68-352FCEA77085}"/>
              </a:ext>
            </a:extLst>
          </p:cNvPr>
          <p:cNvSpPr/>
          <p:nvPr/>
        </p:nvSpPr>
        <p:spPr>
          <a:xfrm>
            <a:off x="8057806" y="2669452"/>
            <a:ext cx="1918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Multi-Cube Support</a:t>
            </a:r>
            <a:endParaRPr lang="en-US" sz="22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BD0DB4B6-5A24-7013-82AD-9DEDA27B2E4B}"/>
              </a:ext>
            </a:extLst>
          </p:cNvPr>
          <p:cNvSpPr/>
          <p:nvPr/>
        </p:nvSpPr>
        <p:spPr>
          <a:xfrm>
            <a:off x="8057806" y="3159871"/>
            <a:ext cx="261486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functionality to support different cube sizes and variants (e.g., 4x4, 5x5), broadening the solver's utility.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98738320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Props1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</TotalTime>
  <Words>1120</Words>
  <Application>Microsoft Office PowerPoint</Application>
  <PresentationFormat>Widescreen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Fraunces Extra Bold</vt:lpstr>
      <vt:lpstr>Lato</vt:lpstr>
      <vt:lpstr>Nobile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The Enigma of the Rubik's Cube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Junaid Shaik</cp:lastModifiedBy>
  <cp:revision>4</cp:revision>
  <dcterms:created xsi:type="dcterms:W3CDTF">2025-07-11T03:39:18Z</dcterms:created>
  <dcterms:modified xsi:type="dcterms:W3CDTF">2025-08-02T03:38:53Z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